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notesMasterIdLst>
    <p:notesMasterId r:id="rId12"/>
  </p:notesMasterIdLst>
  <p:sldIdLst>
    <p:sldId id="263" r:id="rId2"/>
    <p:sldId id="276" r:id="rId3"/>
    <p:sldId id="269" r:id="rId4"/>
    <p:sldId id="277" r:id="rId5"/>
    <p:sldId id="278" r:id="rId6"/>
    <p:sldId id="279" r:id="rId7"/>
    <p:sldId id="280" r:id="rId8"/>
    <p:sldId id="281" r:id="rId9"/>
    <p:sldId id="282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6"/>
    <p:restoredTop sz="94762"/>
  </p:normalViewPr>
  <p:slideViewPr>
    <p:cSldViewPr snapToGrid="0" snapToObjects="1">
      <p:cViewPr varScale="1">
        <p:scale>
          <a:sx n="117" d="100"/>
          <a:sy n="117" d="100"/>
        </p:scale>
        <p:origin x="208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2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7.png"/><Relationship Id="rId7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5674179" cy="542787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 userDrawn="1">
          <p15:clr>
            <a:srgbClr val="FBAE40"/>
          </p15:clr>
        </p15:guide>
        <p15:guide id="4" pos="37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"/>
            <a:ext cx="9144000" cy="87470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"/>
            <a:ext cx="3029221" cy="874708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495701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3112603"/>
            <a:ext cx="9144000" cy="16952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5663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30A8737-9ED8-534E-AB64-824F3EF1F57B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220" y="6488667"/>
            <a:ext cx="196759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486561" y="6459791"/>
            <a:ext cx="417765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9221" y="4893381"/>
            <a:ext cx="6114782" cy="63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3098015" cy="49570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1CFFC65-F19B-E241-BA7B-613451C4E80D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543800" cy="33061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5987" y="223728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0D275FE-4322-F945-984E-F69B89073389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058465-9237-E546-85F0-B7E7FAA43EBF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3" y="445606"/>
            <a:ext cx="4387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000000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5400000">
            <a:off x="168575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" y="1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 cstate="email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4208"/>
            <a:ext cx="5674179" cy="3433209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1" y="1228440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/>
          <p:nvPr userDrawn="1"/>
        </p:nvSpPr>
        <p:spPr>
          <a:xfrm>
            <a:off x="5674180" y="1"/>
            <a:ext cx="1967594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936223" y="432263"/>
            <a:ext cx="1455318" cy="56205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Rectangle 30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2" name="Rectangle 31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3" name="Rectangle 32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TextBox 34"/>
          <p:cNvSpPr txBox="1"/>
          <p:nvPr userDrawn="1"/>
        </p:nvSpPr>
        <p:spPr>
          <a:xfrm>
            <a:off x="525308" y="527193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1" spc="225" dirty="0">
                <a:solidFill>
                  <a:srgbClr val="00ACD9"/>
                </a:solidFill>
                <a:latin typeface="Calibri" charset="0"/>
                <a:ea typeface="Calibri" charset="0"/>
                <a:cs typeface="Calibri" charset="0"/>
              </a:rPr>
              <a:t>PRESENTED BY</a:t>
            </a:r>
          </a:p>
        </p:txBody>
      </p:sp>
      <p:pic>
        <p:nvPicPr>
          <p:cNvPr id="39" name="Picture 38"/>
          <p:cNvPicPr>
            <a:picLocks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10132"/>
            <a:ext cx="7049838" cy="365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40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" y="1228440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309" y="5559098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88668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932" y="5885658"/>
            <a:ext cx="461762" cy="13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72133"/>
            <a:ext cx="582240" cy="1467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39852" cy="365125"/>
          </a:xfrm>
        </p:spPr>
        <p:txBody>
          <a:bodyPr/>
          <a:lstStyle/>
          <a:p>
            <a:fld id="{BD401753-24C1-CD4E-BD1A-E1FE126B76E2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04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7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874708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A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email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209"/>
            <a:ext cx="9144000" cy="534527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" y="3112607"/>
            <a:ext cx="9144000" cy="1690255"/>
          </a:xfrm>
          <a:prstGeom prst="rect">
            <a:avLst/>
          </a:prstGeom>
          <a:solidFill>
            <a:schemeClr val="bg2">
              <a:lumMod val="1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2945674" y="0"/>
            <a:ext cx="6198329" cy="6858000"/>
          </a:xfrm>
          <a:prstGeom prst="rect">
            <a:avLst/>
          </a:prstGeom>
          <a:solidFill>
            <a:schemeClr val="accent6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98021" y="3112607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98023" y="5064549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88667"/>
            <a:ext cx="706296" cy="365125"/>
          </a:xfrm>
        </p:spPr>
        <p:txBody>
          <a:bodyPr/>
          <a:lstStyle/>
          <a:p>
            <a:fld id="{E30A8737-9ED8-534E-AB64-824F3EF1F57B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45674" y="6488667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83344" y="6459791"/>
            <a:ext cx="31454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" y="3112607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pic>
        <p:nvPicPr>
          <p:cNvPr id="7" name="Picture 6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5674" y="4893381"/>
            <a:ext cx="6198326" cy="45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40A0-BA3A-E44B-A6F9-7A1F916D77D1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5E2EC-3A15-B94B-9602-395D7423BE9F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153A-A236-9B4D-A0F1-DA988CDD6E09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M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4179" y="2915624"/>
            <a:ext cx="3469822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 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228439"/>
            <a:ext cx="9144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 cstate="email">
            <a:alphaModFix amt="3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6"/>
          <a:stretch/>
        </p:blipFill>
        <p:spPr>
          <a:xfrm>
            <a:off x="5674179" y="2915630"/>
            <a:ext cx="3469822" cy="2931937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5674180" y="0"/>
            <a:ext cx="1967594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15761" y="1228439"/>
            <a:ext cx="4642658" cy="1690255"/>
          </a:xfrm>
        </p:spPr>
        <p:txBody>
          <a:bodyPr anchor="ctr">
            <a:normAutofit/>
          </a:bodyPr>
          <a:lstStyle>
            <a:lvl1pPr algn="l">
              <a:lnSpc>
                <a:spcPts val="2775"/>
              </a:lnSpc>
              <a:defRPr sz="2700" spc="2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6920" y="5567486"/>
            <a:ext cx="4695998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none" spc="15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42875" indent="0" algn="ctr">
              <a:buNone/>
              <a:defRPr sz="18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8713" y="6459792"/>
            <a:ext cx="75663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BB4F62A-F143-0E44-AD26-04E6D9F03BB4}" type="datetime1">
              <a:rPr lang="en-US" smtClean="0"/>
              <a:t>4/28/22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74180" y="6459792"/>
            <a:ext cx="1967594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93746" y="388060"/>
            <a:ext cx="1569767" cy="6062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angle 18"/>
          <p:cNvSpPr/>
          <p:nvPr/>
        </p:nvSpPr>
        <p:spPr>
          <a:xfrm>
            <a:off x="1" y="1228439"/>
            <a:ext cx="152348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525308" y="5336654"/>
            <a:ext cx="16687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spc="225" dirty="0">
                <a:solidFill>
                  <a:srgbClr val="00ACD9"/>
                </a:solidFill>
              </a:rPr>
              <a:t>PRESENTED BY</a:t>
            </a:r>
          </a:p>
        </p:txBody>
      </p:sp>
      <p:pic>
        <p:nvPicPr>
          <p:cNvPr id="40" name="Picture 39"/>
          <p:cNvPicPr>
            <a:picLocks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934" y="5934370"/>
            <a:ext cx="7049838" cy="3657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2728" y="5905621"/>
            <a:ext cx="447351" cy="12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9528" y="5880651"/>
            <a:ext cx="610223" cy="153757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Rectangle 43"/>
          <p:cNvSpPr/>
          <p:nvPr userDrawn="1"/>
        </p:nvSpPr>
        <p:spPr>
          <a:xfrm>
            <a:off x="591934" y="2915631"/>
            <a:ext cx="1527812" cy="905163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5" name="Rectangle 44"/>
          <p:cNvSpPr/>
          <p:nvPr userDrawn="1"/>
        </p:nvSpPr>
        <p:spPr>
          <a:xfrm>
            <a:off x="2149358" y="2915631"/>
            <a:ext cx="1009479" cy="905163"/>
          </a:xfrm>
          <a:prstGeom prst="rect">
            <a:avLst/>
          </a:prstGeom>
          <a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6" name="Rectangle 45"/>
          <p:cNvSpPr/>
          <p:nvPr userDrawn="1"/>
        </p:nvSpPr>
        <p:spPr>
          <a:xfrm>
            <a:off x="3188449" y="2915631"/>
            <a:ext cx="2485730" cy="905163"/>
          </a:xfrm>
          <a:prstGeom prst="rect">
            <a:avLst/>
          </a:prstGeom>
          <a:blipFill>
            <a:blip r:embed="rId9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7" name="Rectangle 46"/>
          <p:cNvSpPr/>
          <p:nvPr userDrawn="1"/>
        </p:nvSpPr>
        <p:spPr>
          <a:xfrm>
            <a:off x="5674180" y="1363919"/>
            <a:ext cx="1967594" cy="1421017"/>
          </a:xfrm>
          <a:prstGeom prst="rect">
            <a:avLst/>
          </a:pr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7695526" y="6094148"/>
            <a:ext cx="139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45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45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45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167891" y="318897"/>
            <a:ext cx="685800" cy="48006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2051" y="215415"/>
            <a:ext cx="7543800" cy="5702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2051" y="1429236"/>
            <a:ext cx="75438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715" y="648591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30A8737-9ED8-534E-AB64-824F3EF1F57B}" type="datetime1">
              <a:rPr lang="en-US" smtClean="0"/>
              <a:pPr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8591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14" y="437293"/>
            <a:ext cx="438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1829" y="321774"/>
            <a:ext cx="682171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542982" y="380825"/>
            <a:ext cx="262128" cy="249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/>
          </p:cNvPicPr>
          <p:nvPr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 userDrawn="1"/>
        </p:nvPicPr>
        <p:blipFill rotWithShape="1"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5687176" y="3401175"/>
            <a:ext cx="6857999" cy="5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3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92" r:id="rId2"/>
    <p:sldLayoutId id="2147483683" r:id="rId3"/>
    <p:sldLayoutId id="2147483693" r:id="rId4"/>
    <p:sldLayoutId id="2147483684" r:id="rId5"/>
    <p:sldLayoutId id="2147483685" r:id="rId6"/>
    <p:sldLayoutId id="2147483686" r:id="rId7"/>
    <p:sldLayoutId id="2147483687" r:id="rId8"/>
    <p:sldLayoutId id="2147483694" r:id="rId9"/>
    <p:sldLayoutId id="2147483688" r:id="rId10"/>
    <p:sldLayoutId id="2147483695" r:id="rId11"/>
    <p:sldLayoutId id="2147483689" r:id="rId12"/>
    <p:sldLayoutId id="2147483690" r:id="rId13"/>
    <p:sldLayoutId id="2147483691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2000" b="0" i="0" kern="1200" spc="75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68576" indent="-68576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6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rgbClr val="00B0F0"/>
        </a:buClr>
        <a:buFont typeface="Calibri" pitchFamily="34" charset="0"/>
        <a:buChar char="◦"/>
        <a:defRPr sz="12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luCFD/Nalu/tree/master/examples/street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>
          <a:xfrm>
            <a:off x="525309" y="5559098"/>
            <a:ext cx="5181010" cy="1131069"/>
          </a:xfrm>
        </p:spPr>
        <p:txBody>
          <a:bodyPr>
            <a:normAutofit/>
          </a:bodyPr>
          <a:lstStyle/>
          <a:p>
            <a:r>
              <a:rPr lang="en-US" dirty="0"/>
              <a:t>Stefan P. Domino </a:t>
            </a:r>
          </a:p>
          <a:p>
            <a:r>
              <a:rPr lang="en-US" dirty="0"/>
              <a:t>Computational Thermal and Fluid Mechanics</a:t>
            </a:r>
          </a:p>
          <a:p>
            <a:r>
              <a:rPr lang="en-US" dirty="0"/>
              <a:t>Sandia National Laboratories </a:t>
            </a:r>
            <a:r>
              <a:rPr lang="de-DE" dirty="0"/>
              <a:t>SAND2018-4536 PE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Title 13"/>
          <p:cNvSpPr>
            <a:spLocks noGrp="1"/>
          </p:cNvSpPr>
          <p:nvPr>
            <p:ph type="ctrTitle"/>
          </p:nvPr>
        </p:nvSpPr>
        <p:spPr>
          <a:xfrm>
            <a:off x="515760" y="1228440"/>
            <a:ext cx="4831743" cy="1690255"/>
          </a:xfrm>
        </p:spPr>
        <p:txBody>
          <a:bodyPr/>
          <a:lstStyle/>
          <a:p>
            <a:r>
              <a:rPr lang="en-US" dirty="0"/>
              <a:t>Stanford ME469:</a:t>
            </a:r>
            <a:br>
              <a:rPr lang="en-US" dirty="0"/>
            </a:br>
            <a:r>
              <a:rPr lang="en-US" dirty="0"/>
              <a:t>Midterm Questions and Input File Walk-Through</a:t>
            </a:r>
          </a:p>
        </p:txBody>
      </p:sp>
    </p:spTree>
    <p:extLst>
      <p:ext uri="{BB962C8B-B14F-4D97-AF65-F5344CB8AC3E}">
        <p14:creationId xmlns:p14="http://schemas.microsoft.com/office/powerpoint/2010/main" val="123495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Q8…QN?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4B54C3-3FEA-A04C-B4D9-A7D1DE51E76A}"/>
              </a:ext>
            </a:extLst>
          </p:cNvPr>
          <p:cNvSpPr txBox="1"/>
          <p:nvPr/>
        </p:nvSpPr>
        <p:spPr>
          <a:xfrm>
            <a:off x="1856458" y="3429000"/>
            <a:ext cx="6303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Discussion…. Before CVFEM and EBVC input walk through…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8E157C-D1A6-2349-B014-97068FF2C387}"/>
              </a:ext>
            </a:extLst>
          </p:cNvPr>
          <p:cNvSpPr txBox="1"/>
          <p:nvPr/>
        </p:nvSpPr>
        <p:spPr>
          <a:xfrm>
            <a:off x="1415143" y="4604657"/>
            <a:ext cx="7079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https://github.com/NaluCFD/Nalu/tree/master/examples/street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519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Input File Walk Through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/>
              <a:t> Typical Questions Fielded</a:t>
            </a:r>
          </a:p>
          <a:p>
            <a:pPr>
              <a:buFont typeface="Wingdings" charset="2"/>
              <a:buChar char="§"/>
            </a:pPr>
            <a:r>
              <a:rPr lang="en-US" dirty="0"/>
              <a:t> EBVC Input</a:t>
            </a:r>
          </a:p>
          <a:p>
            <a:pPr>
              <a:buFont typeface="Wingdings" charset="2"/>
              <a:buChar char="§"/>
            </a:pPr>
            <a:r>
              <a:rPr lang="en-US" dirty="0"/>
              <a:t> CVFEM Input</a:t>
            </a:r>
          </a:p>
          <a:p>
            <a:pPr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1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Q1: If the Strouhal number is the </a:t>
            </a:r>
            <a:r>
              <a:rPr lang="en-US" dirty="0" err="1"/>
              <a:t>QoI</a:t>
            </a:r>
            <a:r>
              <a:rPr lang="en-US" dirty="0"/>
              <a:t>, how do I compute that?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5099013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The Strouhal number is defined as,                    where f is a frequency (Hz), L a characteristic length scale, and U a reference velocity</a:t>
            </a:r>
          </a:p>
          <a:p>
            <a:pPr>
              <a:buFont typeface="Arial" charset="0"/>
              <a:buChar char="•"/>
            </a:pPr>
            <a:r>
              <a:rPr lang="en-US" dirty="0"/>
              <a:t> Probing a particular location and/or variable over time will produce a time signal, for example, in this example, we see a turbulent reacting flow example: </a:t>
            </a:r>
            <a:r>
              <a:rPr lang="en-US" dirty="0" err="1"/>
              <a:t>QoI</a:t>
            </a:r>
            <a:r>
              <a:rPr lang="en-US" dirty="0"/>
              <a:t> is the puffing frequency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Computing a FFT of the signal should yield a characteristic peak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5057FB5-0E0C-B44A-A318-E816027FB319}"/>
                  </a:ext>
                </a:extLst>
              </p:cNvPr>
              <p:cNvSpPr txBox="1"/>
              <p:nvPr/>
            </p:nvSpPr>
            <p:spPr>
              <a:xfrm>
                <a:off x="3975594" y="1240971"/>
                <a:ext cx="824585" cy="5266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𝑓𝐿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5057FB5-0E0C-B44A-A318-E816027FB3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5594" y="1240971"/>
                <a:ext cx="824585" cy="526683"/>
              </a:xfrm>
              <a:prstGeom prst="rect">
                <a:avLst/>
              </a:prstGeom>
              <a:blipFill>
                <a:blip r:embed="rId2"/>
                <a:stretch>
                  <a:fillRect l="-4545" t="-4651" r="-9091" b="-1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>
            <a:extLst>
              <a:ext uri="{FF2B5EF4-FFF2-40B4-BE49-F238E27FC236}">
                <a16:creationId xmlns:a16="http://schemas.microsoft.com/office/drawing/2014/main" id="{212C1BB2-C58F-844E-BD72-48E3DAA0A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701" y="1772760"/>
            <a:ext cx="3168510" cy="431235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817123-22D0-EB4C-AC4D-A55BBF38A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3313" y="3570514"/>
            <a:ext cx="2514600" cy="2514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589BC18-6709-5F4B-A24E-BBDDD0BBB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3" y="3570514"/>
            <a:ext cx="2514600" cy="2514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C44E80-74E6-5442-8EEB-3DBD876DE879}"/>
              </a:ext>
            </a:extLst>
          </p:cNvPr>
          <p:cNvSpPr txBox="1"/>
          <p:nvPr/>
        </p:nvSpPr>
        <p:spPr>
          <a:xfrm>
            <a:off x="5077913" y="6178863"/>
            <a:ext cx="39878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Domino et al., “Validation of an unsteady </a:t>
            </a:r>
            <a:r>
              <a:rPr lang="en-US" sz="1000" dirty="0" err="1"/>
              <a:t>famelet</a:t>
            </a:r>
            <a:r>
              <a:rPr lang="en-US" sz="1000" dirty="0"/>
              <a:t> and large-eddy simulation-based model suite for a large-scale JP-8 pool fire”, Submitted, Combust. Flame, 2021</a:t>
            </a:r>
          </a:p>
        </p:txBody>
      </p:sp>
    </p:spTree>
    <p:extLst>
      <p:ext uri="{BB962C8B-B14F-4D97-AF65-F5344CB8AC3E}">
        <p14:creationId xmlns:p14="http://schemas.microsoft.com/office/powerpoint/2010/main" val="100628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Q2: How do I interpret the timing information?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Recall, that we are running a parallel simulation. Specifically, each processor has been assigned a particular “job”</a:t>
            </a:r>
          </a:p>
          <a:p>
            <a:pPr>
              <a:buFont typeface="Arial" charset="0"/>
              <a:buChar char="•"/>
            </a:pPr>
            <a:r>
              <a:rPr lang="en-US" dirty="0"/>
              <a:t> Efficiency of parallel scaling requires good load-balancing</a:t>
            </a:r>
          </a:p>
          <a:p>
            <a:pPr>
              <a:buFont typeface="Arial" charset="0"/>
              <a:buChar char="•"/>
            </a:pPr>
            <a:r>
              <a:rPr lang="en-US" dirty="0"/>
              <a:t> The code provides min/max/avg/sum timings for key algorithmic paths</a:t>
            </a:r>
          </a:p>
          <a:p>
            <a:pPr>
              <a:buFont typeface="Arial" charset="0"/>
              <a:buChar char="•"/>
            </a:pPr>
            <a:r>
              <a:rPr lang="en-US" dirty="0"/>
              <a:t> It may be interesting for you to look at the timings between CVFEM and EBVC for select operations…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05194-F661-064D-8364-44C70B7DD3AD}"/>
              </a:ext>
            </a:extLst>
          </p:cNvPr>
          <p:cNvSpPr txBox="1"/>
          <p:nvPr/>
        </p:nvSpPr>
        <p:spPr>
          <a:xfrm>
            <a:off x="177364" y="3429000"/>
            <a:ext cx="873034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 pitchFamily="2" charset="0"/>
              </a:rPr>
              <a:t>Timing for Eq: </a:t>
            </a:r>
            <a:r>
              <a:rPr lang="en-US" sz="1600" dirty="0" err="1">
                <a:latin typeface="Courier" pitchFamily="2" charset="0"/>
              </a:rPr>
              <a:t>MomentumEQS</a:t>
            </a:r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latin typeface="Courier" pitchFamily="2" charset="0"/>
              </a:rPr>
              <a:t>             </a:t>
            </a:r>
            <a:r>
              <a:rPr lang="en-US" sz="1600" dirty="0" err="1">
                <a:latin typeface="Courier" pitchFamily="2" charset="0"/>
              </a:rPr>
              <a:t>init</a:t>
            </a:r>
            <a:r>
              <a:rPr lang="en-US" sz="1600" dirty="0">
                <a:latin typeface="Courier" pitchFamily="2" charset="0"/>
              </a:rPr>
              <a:t> --   	avg: 5.45713 	min: 5.44055 	max: 5.47628</a:t>
            </a:r>
          </a:p>
          <a:p>
            <a:r>
              <a:rPr lang="en-US" sz="1600" dirty="0">
                <a:latin typeface="Courier" pitchFamily="2" charset="0"/>
              </a:rPr>
              <a:t>         assemble --   	avg: 16.2114 	min: 16.1217 	max: 16.2904</a:t>
            </a:r>
          </a:p>
          <a:p>
            <a:r>
              <a:rPr lang="en-US" sz="1600" dirty="0">
                <a:latin typeface="Courier" pitchFamily="2" charset="0"/>
              </a:rPr>
              <a:t>    </a:t>
            </a:r>
            <a:r>
              <a:rPr lang="en-US" sz="1600" dirty="0" err="1">
                <a:latin typeface="Courier" pitchFamily="2" charset="0"/>
              </a:rPr>
              <a:t>load_complete</a:t>
            </a:r>
            <a:r>
              <a:rPr lang="en-US" sz="1600" dirty="0">
                <a:latin typeface="Courier" pitchFamily="2" charset="0"/>
              </a:rPr>
              <a:t> --   	avg: 0.160093 	min: 0.0851765 max: 0.265414</a:t>
            </a:r>
          </a:p>
          <a:p>
            <a:r>
              <a:rPr lang="en-US" sz="1600" dirty="0">
                <a:latin typeface="Courier" pitchFamily="2" charset="0"/>
              </a:rPr>
              <a:t>            solve --   	avg: 33.4897 	min: 33.4544 	max: 33.5551</a:t>
            </a:r>
          </a:p>
          <a:p>
            <a:r>
              <a:rPr lang="en-US" sz="1600" dirty="0">
                <a:latin typeface="Courier" pitchFamily="2" charset="0"/>
              </a:rPr>
              <a:t>    </a:t>
            </a:r>
            <a:r>
              <a:rPr lang="en-US" sz="1600" dirty="0" err="1">
                <a:latin typeface="Courier" pitchFamily="2" charset="0"/>
              </a:rPr>
              <a:t>precond</a:t>
            </a:r>
            <a:r>
              <a:rPr lang="en-US" sz="1600" dirty="0">
                <a:latin typeface="Courier" pitchFamily="2" charset="0"/>
              </a:rPr>
              <a:t> setup --   	avg: 0.335892 	min: 0.272227 	max: 0.371449</a:t>
            </a:r>
          </a:p>
          <a:p>
            <a:r>
              <a:rPr lang="en-US" sz="1600" dirty="0">
                <a:latin typeface="Courier" pitchFamily="2" charset="0"/>
              </a:rPr>
              <a:t>             </a:t>
            </a:r>
            <a:r>
              <a:rPr lang="en-US" sz="1600" dirty="0" err="1">
                <a:latin typeface="Courier" pitchFamily="2" charset="0"/>
              </a:rPr>
              <a:t>misc</a:t>
            </a:r>
            <a:r>
              <a:rPr lang="en-US" sz="1600" dirty="0">
                <a:latin typeface="Courier" pitchFamily="2" charset="0"/>
              </a:rPr>
              <a:t> --   	avg: 6.38337 	min: 6.19594 	max: 7.42213</a:t>
            </a:r>
          </a:p>
          <a:p>
            <a:r>
              <a:rPr lang="en-US" sz="1600" dirty="0">
                <a:latin typeface="Courier" pitchFamily="2" charset="0"/>
              </a:rPr>
              <a:t>linear iterations --  	avg: 18.65 	min: 8 	max: 38</a:t>
            </a:r>
          </a:p>
          <a:p>
            <a:endParaRPr lang="en-US" sz="1600" dirty="0">
              <a:latin typeface="Courier" pitchFamily="2" charset="0"/>
            </a:endParaRPr>
          </a:p>
          <a:p>
            <a:r>
              <a:rPr lang="en-US" sz="1600" dirty="0">
                <a:latin typeface="Courier" pitchFamily="2" charset="0"/>
              </a:rPr>
              <a:t>Min No-output time 136.9932 sec</a:t>
            </a:r>
          </a:p>
          <a:p>
            <a:r>
              <a:rPr lang="en-US" sz="1600" dirty="0">
                <a:latin typeface="Courier" pitchFamily="2" charset="0"/>
              </a:rPr>
              <a:t>Avg No-output time 137.0108 sec</a:t>
            </a:r>
          </a:p>
          <a:p>
            <a:r>
              <a:rPr lang="en-US" sz="1600" dirty="0">
                <a:latin typeface="Courier" pitchFamily="2" charset="0"/>
              </a:rPr>
              <a:t>Max No-output time 137.0243 sec</a:t>
            </a:r>
          </a:p>
          <a:p>
            <a:endParaRPr lang="en-US" sz="1600" dirty="0">
              <a:latin typeface="Courier" pitchFamily="2" charset="0"/>
            </a:endParaRPr>
          </a:p>
          <a:p>
            <a:endParaRPr lang="en-US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67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Q3: What is a nonlinear residual?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In this vortex street case, we are solving for velocity (momentum), pressure (continuity), and passive scalar (mixture fraction)</a:t>
            </a:r>
          </a:p>
          <a:p>
            <a:pPr>
              <a:buFont typeface="Arial" charset="0"/>
              <a:buChar char="•"/>
            </a:pPr>
            <a:r>
              <a:rPr lang="en-US" dirty="0"/>
              <a:t> Although the mixture fraction equation is decoupled, the continuity and momentum equation are coupled. As such, the level of convergence for this system is captured in the nonlinear residual. </a:t>
            </a:r>
          </a:p>
          <a:p>
            <a:pPr>
              <a:buFont typeface="Arial" charset="0"/>
              <a:buChar char="•"/>
            </a:pPr>
            <a:r>
              <a:rPr lang="en-US" dirty="0"/>
              <a:t> In </a:t>
            </a:r>
            <a:r>
              <a:rPr lang="en-US" dirty="0" err="1"/>
              <a:t>Nalu</a:t>
            </a:r>
            <a:r>
              <a:rPr lang="en-US" dirty="0"/>
              <a:t>, we scale the nonlinear residual by the value obtained at the first time step</a:t>
            </a:r>
          </a:p>
        </p:txBody>
      </p:sp>
      <p:graphicFrame>
        <p:nvGraphicFramePr>
          <p:cNvPr id="7" name="Object 2">
            <a:extLst>
              <a:ext uri="{FF2B5EF4-FFF2-40B4-BE49-F238E27FC236}">
                <a16:creationId xmlns:a16="http://schemas.microsoft.com/office/drawing/2014/main" id="{CE8C5B59-B9FC-934D-AB8F-CA6021C0E7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1628889"/>
              </p:ext>
            </p:extLst>
          </p:nvPr>
        </p:nvGraphicFramePr>
        <p:xfrm>
          <a:off x="4426960" y="4251779"/>
          <a:ext cx="4122738" cy="2266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Equation" r:id="rId3" imgW="3048000" imgH="1676400" progId="Equation.3">
                  <p:embed/>
                </p:oleObj>
              </mc:Choice>
              <mc:Fallback>
                <p:oleObj name="Equation" r:id="rId3" imgW="3048000" imgH="1676400" progId="Equation.3">
                  <p:embed/>
                  <p:pic>
                    <p:nvPicPr>
                      <p:cNvPr id="11" name="Object 2">
                        <a:extLst>
                          <a:ext uri="{FF2B5EF4-FFF2-40B4-BE49-F238E27FC236}">
                            <a16:creationId xmlns:a16="http://schemas.microsoft.com/office/drawing/2014/main" id="{EC2F7D0C-65F3-3C4F-A879-DBE10EBEF47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6960" y="4251779"/>
                        <a:ext cx="4122738" cy="2266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254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22F25BA-862A-C24D-9E5C-6B0B02125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4373" y="3808867"/>
            <a:ext cx="4114800" cy="30130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rgbClr val="FF1B12"/>
                </a:solidFill>
              </a:rPr>
              <a:t>do while (!converged) {</a:t>
            </a: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endParaRPr lang="en-US" sz="2400" dirty="0">
              <a:solidFill>
                <a:srgbClr val="FF1B12"/>
              </a:solidFill>
            </a:endParaRPr>
          </a:p>
          <a:p>
            <a:pPr algn="l"/>
            <a:r>
              <a:rPr lang="en-US" sz="2400" dirty="0">
                <a:solidFill>
                  <a:srgbClr val="FF1B12"/>
                </a:solidFill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AE4C65-4B80-0E43-A8C3-41772C64C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7923" y="4450217"/>
            <a:ext cx="1525587" cy="7016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99"/>
                </a:solidFill>
              </a:rPr>
              <a:t>For a given </a:t>
            </a:r>
          </a:p>
          <a:p>
            <a:r>
              <a:rPr lang="en-US" dirty="0">
                <a:solidFill>
                  <a:srgbClr val="000099"/>
                </a:solidFill>
              </a:rPr>
              <a:t>time step: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E4D5AC-078F-1843-856F-C7EAD18CA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3485" y="3526292"/>
            <a:ext cx="798513" cy="2301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r>
              <a:rPr lang="en-US" sz="14500">
                <a:solidFill>
                  <a:srgbClr val="000099"/>
                </a:solidFill>
              </a:rPr>
              <a:t>{</a:t>
            </a:r>
          </a:p>
        </p:txBody>
      </p:sp>
    </p:spTree>
    <p:extLst>
      <p:ext uri="{BB962C8B-B14F-4D97-AF65-F5344CB8AC3E}">
        <p14:creationId xmlns:p14="http://schemas.microsoft.com/office/powerpoint/2010/main" val="23914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Q4: What is Peclet blending again?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A classic advection stabilization approach is to use a </a:t>
            </a:r>
            <a:r>
              <a:rPr lang="en-US" dirty="0" err="1"/>
              <a:t>Galerkin</a:t>
            </a:r>
            <a:r>
              <a:rPr lang="en-US" dirty="0"/>
              <a:t> (or central) operator blended with upwind. </a:t>
            </a:r>
          </a:p>
          <a:p>
            <a:pPr>
              <a:buFont typeface="Arial" charset="0"/>
              <a:buChar char="•"/>
            </a:pPr>
            <a:r>
              <a:rPr lang="en-US" dirty="0"/>
              <a:t> Recall, that the Peclet number for an advection/diffusion equation speaks to the ratio of advective transport rate to diffusive transport rate.</a:t>
            </a:r>
          </a:p>
          <a:p>
            <a:pPr>
              <a:buFont typeface="Arial" charset="0"/>
              <a:buChar char="•"/>
            </a:pPr>
            <a:r>
              <a:rPr lang="en-US" dirty="0"/>
              <a:t> In our early stability analysis, recall that monotonicity was only captured when the cell Peclet number was less that 2</a:t>
            </a:r>
          </a:p>
          <a:p>
            <a:pPr>
              <a:buFont typeface="Arial" charset="0"/>
              <a:buChar char="•"/>
            </a:pPr>
            <a:r>
              <a:rPr lang="en-US" dirty="0"/>
              <a:t> The default </a:t>
            </a:r>
            <a:r>
              <a:rPr lang="en-US" dirty="0" err="1"/>
              <a:t>Nalu</a:t>
            </a:r>
            <a:r>
              <a:rPr lang="en-US" dirty="0"/>
              <a:t> implementation is to use a steep blending function such that for cell Peclet numbers greater than 2, upwind is predominately used.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D5120-4994-B546-A021-4B69A9186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887" y="3951349"/>
            <a:ext cx="4168510" cy="2906651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B50F69B-AF53-ED48-851C-00A89CA83CF4}"/>
              </a:ext>
            </a:extLst>
          </p:cNvPr>
          <p:cNvSpPr txBox="1">
            <a:spLocks/>
          </p:cNvSpPr>
          <p:nvPr/>
        </p:nvSpPr>
        <p:spPr>
          <a:xfrm>
            <a:off x="268089" y="4517736"/>
            <a:ext cx="5109900" cy="23402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- </a:t>
            </a:r>
            <a:r>
              <a:rPr lang="en-US" sz="1500" dirty="0" err="1">
                <a:latin typeface="Courier" pitchFamily="2" charset="0"/>
              </a:rPr>
              <a:t>peclet_function_form</a:t>
            </a:r>
            <a:r>
              <a:rPr lang="en-US" sz="1500" dirty="0">
                <a:latin typeface="Courier" pitchFamily="2" charset="0"/>
              </a:rPr>
              <a:t>: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    velocity: tanh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- </a:t>
            </a:r>
            <a:r>
              <a:rPr lang="en-US" sz="1500" dirty="0" err="1">
                <a:latin typeface="Courier" pitchFamily="2" charset="0"/>
              </a:rPr>
              <a:t>peclet_function_tanh_transition</a:t>
            </a:r>
            <a:r>
              <a:rPr lang="en-US" sz="1500" dirty="0">
                <a:latin typeface="Courier" pitchFamily="2" charset="0"/>
              </a:rPr>
              <a:t>: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    velocity: 2.0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- </a:t>
            </a:r>
            <a:r>
              <a:rPr lang="en-US" sz="1500" dirty="0" err="1">
                <a:latin typeface="Courier" pitchFamily="2" charset="0"/>
              </a:rPr>
              <a:t>peclet_function_tanh_width</a:t>
            </a:r>
            <a:r>
              <a:rPr lang="en-US" sz="1500" dirty="0">
                <a:latin typeface="Courier" pitchFamily="2" charset="0"/>
              </a:rPr>
              <a:t>: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    velocity: 4.0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55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Q5: What is a limiter? Did I miss that?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We only briefly discussed this point, however, we will recall that for an unstructured method, we are generally limited by the amount of data that we can extract for a particular mesh object that we are iterating, e.g., node, edge, face, element</a:t>
            </a:r>
          </a:p>
          <a:p>
            <a:pPr>
              <a:buFont typeface="Arial" charset="0"/>
              <a:buChar char="•"/>
            </a:pPr>
            <a:r>
              <a:rPr lang="en-US" dirty="0"/>
              <a:t> The use of a projected nodal gradient allows for us to extrapolate a higher-order stencil; however, this extrapolation can admit a non-monotonic value within the mesh object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A5941BD-AE06-2445-9C4E-A9AA2726C54F}"/>
              </a:ext>
            </a:extLst>
          </p:cNvPr>
          <p:cNvSpPr txBox="1">
            <a:spLocks/>
          </p:cNvSpPr>
          <p:nvPr/>
        </p:nvSpPr>
        <p:spPr>
          <a:xfrm>
            <a:off x="1052695" y="5777600"/>
            <a:ext cx="5109900" cy="103716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76" indent="-68576" algn="l" defTabSz="685749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28801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6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425165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56231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699464" indent="-137150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rgbClr val="00B0F0"/>
              </a:buClr>
              <a:buFont typeface="Calibri" pitchFamily="34" charset="0"/>
              <a:buChar char="◦"/>
              <a:defRPr sz="1200" kern="120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824939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4928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491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4906" indent="-171438" algn="l" defTabSz="685749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- limiter: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    velocity: yes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1500" dirty="0">
                <a:latin typeface="Courier" pitchFamily="2" charset="0"/>
              </a:rPr>
              <a:t>    </a:t>
            </a:r>
            <a:r>
              <a:rPr lang="en-US" sz="1500" dirty="0" err="1">
                <a:latin typeface="Courier" pitchFamily="2" charset="0"/>
              </a:rPr>
              <a:t>mixture_fraction</a:t>
            </a:r>
            <a:r>
              <a:rPr lang="en-US" sz="1500" dirty="0">
                <a:latin typeface="Courier" pitchFamily="2" charset="0"/>
              </a:rPr>
              <a:t>: no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6086B1C-9417-214C-994F-C6A4F1F2EB10}"/>
              </a:ext>
            </a:extLst>
          </p:cNvPr>
          <p:cNvCxnSpPr/>
          <p:nvPr/>
        </p:nvCxnSpPr>
        <p:spPr>
          <a:xfrm>
            <a:off x="1828801" y="3430111"/>
            <a:ext cx="45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836F7FE-A4AA-0B40-8D6F-8F84F148814A}"/>
              </a:ext>
            </a:extLst>
          </p:cNvPr>
          <p:cNvSpPr/>
          <p:nvPr/>
        </p:nvSpPr>
        <p:spPr>
          <a:xfrm>
            <a:off x="1737361" y="336588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BC6889B-CB80-2D4C-B1B0-86897D5556D5}"/>
              </a:ext>
            </a:extLst>
          </p:cNvPr>
          <p:cNvSpPr/>
          <p:nvPr/>
        </p:nvSpPr>
        <p:spPr>
          <a:xfrm>
            <a:off x="6309361" y="3329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8C194-1A35-754B-A1EB-55D5D92D815B}"/>
              </a:ext>
            </a:extLst>
          </p:cNvPr>
          <p:cNvSpPr/>
          <p:nvPr/>
        </p:nvSpPr>
        <p:spPr>
          <a:xfrm>
            <a:off x="4023361" y="3338351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BEB8AE-0AEC-BD4D-AC57-89D99655AA0B}"/>
              </a:ext>
            </a:extLst>
          </p:cNvPr>
          <p:cNvSpPr txBox="1"/>
          <p:nvPr/>
        </p:nvSpPr>
        <p:spPr>
          <a:xfrm>
            <a:off x="1590595" y="299858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j-1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8BBC54-1B7E-9E4D-B5B4-F27A107B3543}"/>
              </a:ext>
            </a:extLst>
          </p:cNvPr>
          <p:cNvSpPr txBox="1"/>
          <p:nvPr/>
        </p:nvSpPr>
        <p:spPr>
          <a:xfrm>
            <a:off x="3979988" y="2998589"/>
            <a:ext cx="269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459C34-BC9D-DF41-A347-5767E48D6650}"/>
              </a:ext>
            </a:extLst>
          </p:cNvPr>
          <p:cNvSpPr txBox="1"/>
          <p:nvPr/>
        </p:nvSpPr>
        <p:spPr>
          <a:xfrm>
            <a:off x="6162595" y="2978020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j+1</a:t>
            </a:r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C3FFFC75-3F79-D04A-B44C-5D642B8976B0}"/>
              </a:ext>
            </a:extLst>
          </p:cNvPr>
          <p:cNvSpPr/>
          <p:nvPr/>
        </p:nvSpPr>
        <p:spPr>
          <a:xfrm>
            <a:off x="5233767" y="3374009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26041EDF-16E7-5349-A132-F1569E628BF7}"/>
              </a:ext>
            </a:extLst>
          </p:cNvPr>
          <p:cNvSpPr/>
          <p:nvPr/>
        </p:nvSpPr>
        <p:spPr>
          <a:xfrm>
            <a:off x="2886337" y="3367354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C651A5-9AD8-9B45-B8FB-4995A60D3102}"/>
              </a:ext>
            </a:extLst>
          </p:cNvPr>
          <p:cNvSpPr txBox="1"/>
          <p:nvPr/>
        </p:nvSpPr>
        <p:spPr>
          <a:xfrm>
            <a:off x="5068566" y="2969019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r>
              <a:rPr lang="en-US" baseline="-25000" dirty="0"/>
              <a:t>j+1/2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CD2C321-1C58-E149-884C-040068E109B7}"/>
                  </a:ext>
                </a:extLst>
              </p:cNvPr>
              <p:cNvSpPr txBox="1"/>
              <p:nvPr/>
            </p:nvSpPr>
            <p:spPr>
              <a:xfrm>
                <a:off x="2805153" y="3601292"/>
                <a:ext cx="2428614" cy="8117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+1/2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mr-IN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    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;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&gt;0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𝑗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;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𝑢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&lt;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CD2C321-1C58-E149-884C-040068E109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5153" y="3601292"/>
                <a:ext cx="2428614" cy="811761"/>
              </a:xfrm>
              <a:prstGeom prst="rect">
                <a:avLst/>
              </a:prstGeom>
              <a:blipFill>
                <a:blip r:embed="rId2"/>
                <a:stretch>
                  <a:fillRect l="-10881" t="-193846" b="-28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CA5972D-F3C7-A241-B4D1-3E07A682BB27}"/>
                  </a:ext>
                </a:extLst>
              </p:cNvPr>
              <p:cNvSpPr txBox="1"/>
              <p:nvPr/>
            </p:nvSpPr>
            <p:spPr>
              <a:xfrm>
                <a:off x="1828801" y="4332267"/>
                <a:ext cx="2124299" cy="6170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CA5972D-F3C7-A241-B4D1-3E07A682BB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1" y="4332267"/>
                <a:ext cx="2124299" cy="617028"/>
              </a:xfrm>
              <a:prstGeom prst="rect">
                <a:avLst/>
              </a:prstGeom>
              <a:blipFill>
                <a:blip r:embed="rId3"/>
                <a:stretch>
                  <a:fillRect b="-6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528C39F-3442-7141-8F70-CD6B746C1DA8}"/>
                  </a:ext>
                </a:extLst>
              </p:cNvPr>
              <p:cNvSpPr txBox="1"/>
              <p:nvPr/>
            </p:nvSpPr>
            <p:spPr>
              <a:xfrm>
                <a:off x="4129939" y="4330471"/>
                <a:ext cx="2124299" cy="6188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−2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528C39F-3442-7141-8F70-CD6B746C1D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9939" y="4330471"/>
                <a:ext cx="2124299" cy="618824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71A9148-821F-E147-A45F-F2E82D48E573}"/>
                  </a:ext>
                </a:extLst>
              </p:cNvPr>
              <p:cNvSpPr txBox="1"/>
              <p:nvPr/>
            </p:nvSpPr>
            <p:spPr>
              <a:xfrm>
                <a:off x="2409123" y="5108742"/>
                <a:ext cx="2801857" cy="6186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+1/2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Φ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∆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71A9148-821F-E147-A45F-F2E82D48E5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09123" y="5108742"/>
                <a:ext cx="2801857" cy="618631"/>
              </a:xfrm>
              <a:prstGeom prst="rect">
                <a:avLst/>
              </a:prstGeom>
              <a:blipFill>
                <a:blip r:embed="rId5"/>
                <a:stretch>
                  <a:fillRect b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F4803ED1-6823-6240-9AD0-F9BAF2A0CA3A}"/>
              </a:ext>
            </a:extLst>
          </p:cNvPr>
          <p:cNvSpPr txBox="1"/>
          <p:nvPr/>
        </p:nvSpPr>
        <p:spPr>
          <a:xfrm>
            <a:off x="2663853" y="2982663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Z</a:t>
            </a:r>
            <a:r>
              <a:rPr lang="en-US" baseline="-25000"/>
              <a:t>j-1/2</a:t>
            </a:r>
            <a:endParaRPr lang="en-US" baseline="-250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04B2175-E211-0841-B71F-76E6736760E6}"/>
              </a:ext>
            </a:extLst>
          </p:cNvPr>
          <p:cNvSpPr/>
          <p:nvPr/>
        </p:nvSpPr>
        <p:spPr>
          <a:xfrm>
            <a:off x="1406275" y="5233391"/>
            <a:ext cx="886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charset="0"/>
                <a:ea typeface="Garamond" charset="0"/>
                <a:cs typeface="Garamond" charset="0"/>
              </a:rPr>
              <a:t>for u&gt;0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BAD8AE1-1E45-2843-AAC9-CB5CCFBEB4AD}"/>
                  </a:ext>
                </a:extLst>
              </p:cNvPr>
              <p:cNvSpPr txBox="1"/>
              <p:nvPr/>
            </p:nvSpPr>
            <p:spPr>
              <a:xfrm>
                <a:off x="5145907" y="5108742"/>
                <a:ext cx="3241080" cy="6186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−1/2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ctrlPr>
                            <a:rPr lang="mr-I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Φ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f>
                            <m:fPr>
                              <m:ctrlPr>
                                <a:rPr lang="mr-IN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mr-IN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∆</m:t>
                              </m:r>
                              <m: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BAD8AE1-1E45-2843-AAC9-CB5CCFBEB4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5907" y="5108742"/>
                <a:ext cx="3241080" cy="618631"/>
              </a:xfrm>
              <a:prstGeom prst="rect">
                <a:avLst/>
              </a:prstGeom>
              <a:blipFill>
                <a:blip r:embed="rId6"/>
                <a:stretch>
                  <a:fillRect b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78DAE13-EBD1-864C-BE60-25D9EC6B704A}"/>
              </a:ext>
            </a:extLst>
          </p:cNvPr>
          <p:cNvCxnSpPr/>
          <p:nvPr/>
        </p:nvCxnSpPr>
        <p:spPr>
          <a:xfrm flipV="1">
            <a:off x="3222171" y="5602723"/>
            <a:ext cx="801190" cy="613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198913D-6F24-F846-B628-E950183AD2A3}"/>
              </a:ext>
            </a:extLst>
          </p:cNvPr>
          <p:cNvCxnSpPr>
            <a:cxnSpLocks/>
          </p:cNvCxnSpPr>
          <p:nvPr/>
        </p:nvCxnSpPr>
        <p:spPr>
          <a:xfrm flipV="1">
            <a:off x="3222171" y="5597043"/>
            <a:ext cx="3777343" cy="613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5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Q6: Why not a FEM case?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 Yes, </a:t>
            </a:r>
            <a:r>
              <a:rPr lang="en-US" dirty="0" err="1"/>
              <a:t>Nalu</a:t>
            </a:r>
            <a:r>
              <a:rPr lang="en-US" dirty="0"/>
              <a:t> supports FEM, however, only with limited element topology support.</a:t>
            </a:r>
          </a:p>
          <a:p>
            <a:pPr>
              <a:buFont typeface="Arial" charset="0"/>
              <a:buChar char="•"/>
            </a:pPr>
            <a:r>
              <a:rPr lang="en-US" dirty="0"/>
              <a:t> Currently, we only support Hex8, Tet4, and (limited) Tri3</a:t>
            </a:r>
          </a:p>
          <a:p>
            <a:pPr>
              <a:buFont typeface="Arial" charset="0"/>
              <a:buChar char="•"/>
            </a:pPr>
            <a:r>
              <a:rPr lang="en-US" dirty="0"/>
              <a:t> Sadly, the street mesh is a Quad4/Tri3 combination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13F7AA-1655-BF42-9308-7E011EE3F714}"/>
              </a:ext>
            </a:extLst>
          </p:cNvPr>
          <p:cNvSpPr txBox="1"/>
          <p:nvPr/>
        </p:nvSpPr>
        <p:spPr>
          <a:xfrm>
            <a:off x="762000" y="4236936"/>
            <a:ext cx="7630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are interested in implementing a complete Quad4 and Tri3 element type (or even Quad9, Tri6) within this class, let me know… This could serve an interesting final project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2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87" y="223728"/>
            <a:ext cx="7629225" cy="570225"/>
          </a:xfrm>
        </p:spPr>
        <p:txBody>
          <a:bodyPr/>
          <a:lstStyle/>
          <a:p>
            <a:r>
              <a:rPr lang="en-US" dirty="0"/>
              <a:t>Q7: What is this lumped vs non-lumped option for the time derivative?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5987" y="1441700"/>
            <a:ext cx="7853099" cy="5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Recall that the EBVC scheme computes time and source terms at the nodes     . In the above example, the “lumped mass matrix” stencil is:</a:t>
            </a:r>
          </a:p>
          <a:p>
            <a:pPr marL="0" indent="0">
              <a:buNone/>
            </a:pPr>
            <a:r>
              <a:rPr lang="en-US" dirty="0"/>
              <a:t>		h/</a:t>
            </a:r>
            <a:r>
              <a:rPr lang="en-US" dirty="0">
                <a:latin typeface="Symbol" pitchFamily="2" charset="2"/>
              </a:rPr>
              <a:t>D</a:t>
            </a:r>
            <a:r>
              <a:rPr lang="en-US" dirty="0"/>
              <a:t>t[0 1 0] (Z</a:t>
            </a:r>
            <a:r>
              <a:rPr lang="en-US" baseline="-25000" dirty="0"/>
              <a:t>j-1</a:t>
            </a:r>
            <a:r>
              <a:rPr lang="en-US" dirty="0"/>
              <a:t>, </a:t>
            </a:r>
            <a:r>
              <a:rPr lang="en-US" dirty="0" err="1"/>
              <a:t>Z</a:t>
            </a:r>
            <a:r>
              <a:rPr lang="en-US" baseline="-25000" dirty="0" err="1"/>
              <a:t>j</a:t>
            </a:r>
            <a:r>
              <a:rPr lang="en-US" dirty="0"/>
              <a:t>, Z</a:t>
            </a:r>
            <a:r>
              <a:rPr lang="en-US" baseline="-25000" dirty="0"/>
              <a:t>j+1</a:t>
            </a:r>
            <a:r>
              <a:rPr lang="en-US" dirty="0"/>
              <a:t>)</a:t>
            </a:r>
            <a:r>
              <a:rPr lang="en-US" baseline="30000" dirty="0"/>
              <a:t>T</a:t>
            </a:r>
            <a:r>
              <a:rPr lang="en-US" dirty="0"/>
              <a:t> </a:t>
            </a:r>
          </a:p>
          <a:p>
            <a:pPr>
              <a:buFont typeface="Arial" charset="0"/>
              <a:buChar char="•"/>
            </a:pPr>
            <a:r>
              <a:rPr lang="en-US" dirty="0"/>
              <a:t> For the CVFEM scheme, evaluation of the time/source term at the volume quadrature points  . In the above example, this results in a ”consistent mass matrix”:</a:t>
            </a:r>
          </a:p>
          <a:p>
            <a:pPr marL="0" indent="0">
              <a:buNone/>
            </a:pPr>
            <a:r>
              <a:rPr lang="en-US" dirty="0"/>
              <a:t>	           h/(8</a:t>
            </a:r>
            <a:r>
              <a:rPr lang="en-US" dirty="0">
                <a:latin typeface="Symbol" pitchFamily="2" charset="2"/>
              </a:rPr>
              <a:t>D</a:t>
            </a:r>
            <a:r>
              <a:rPr lang="en-US" dirty="0"/>
              <a:t>t)[1 6 1] (Z</a:t>
            </a:r>
            <a:r>
              <a:rPr lang="en-US" baseline="-25000" dirty="0"/>
              <a:t>j-1</a:t>
            </a:r>
            <a:r>
              <a:rPr lang="en-US" dirty="0"/>
              <a:t>, </a:t>
            </a:r>
            <a:r>
              <a:rPr lang="en-US" dirty="0" err="1"/>
              <a:t>Z</a:t>
            </a:r>
            <a:r>
              <a:rPr lang="en-US" baseline="-25000" dirty="0" err="1"/>
              <a:t>j</a:t>
            </a:r>
            <a:r>
              <a:rPr lang="en-US" dirty="0"/>
              <a:t>, Z</a:t>
            </a:r>
            <a:r>
              <a:rPr lang="en-US" baseline="-25000" dirty="0"/>
              <a:t>j+1</a:t>
            </a:r>
            <a:r>
              <a:rPr lang="en-US" dirty="0"/>
              <a:t>)</a:t>
            </a:r>
            <a:r>
              <a:rPr lang="en-US" baseline="30000" dirty="0"/>
              <a:t>T</a:t>
            </a:r>
          </a:p>
          <a:p>
            <a:pPr>
              <a:buFont typeface="Arial" charset="0"/>
              <a:buChar char="•"/>
            </a:pPr>
            <a:r>
              <a:rPr lang="en-US" dirty="0"/>
              <a:t>For the FEM scheme, evaluation of the time/source term at the volume quadrature points  . In the above example, this results in a ”consistent mass matrix”:</a:t>
            </a:r>
          </a:p>
          <a:p>
            <a:pPr marL="0" indent="0">
              <a:buNone/>
            </a:pPr>
            <a:r>
              <a:rPr lang="en-US" dirty="0"/>
              <a:t>	           h/(6</a:t>
            </a:r>
            <a:r>
              <a:rPr lang="en-US" dirty="0">
                <a:latin typeface="Symbol" pitchFamily="2" charset="2"/>
              </a:rPr>
              <a:t>D</a:t>
            </a:r>
            <a:r>
              <a:rPr lang="en-US" dirty="0"/>
              <a:t>t)[1 4 1] (Z</a:t>
            </a:r>
            <a:r>
              <a:rPr lang="en-US" baseline="-25000" dirty="0"/>
              <a:t>j-1</a:t>
            </a:r>
            <a:r>
              <a:rPr lang="en-US" dirty="0"/>
              <a:t>, </a:t>
            </a:r>
            <a:r>
              <a:rPr lang="en-US" dirty="0" err="1"/>
              <a:t>Z</a:t>
            </a:r>
            <a:r>
              <a:rPr lang="en-US" baseline="-25000" dirty="0" err="1"/>
              <a:t>j</a:t>
            </a:r>
            <a:r>
              <a:rPr lang="en-US" dirty="0"/>
              <a:t>, Z</a:t>
            </a:r>
            <a:r>
              <a:rPr lang="en-US" baseline="-25000" dirty="0"/>
              <a:t>j+1</a:t>
            </a:r>
            <a:r>
              <a:rPr lang="en-US" dirty="0"/>
              <a:t>)</a:t>
            </a:r>
            <a:r>
              <a:rPr lang="en-US" baseline="30000" dirty="0"/>
              <a:t>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F13EE96-8942-9944-B22F-48BED64DA7F2}"/>
              </a:ext>
            </a:extLst>
          </p:cNvPr>
          <p:cNvSpPr/>
          <p:nvPr/>
        </p:nvSpPr>
        <p:spPr>
          <a:xfrm>
            <a:off x="7495906" y="2665327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62C32594-E0B9-D44E-B780-8D5CB36BA1F2}"/>
              </a:ext>
            </a:extLst>
          </p:cNvPr>
          <p:cNvSpPr/>
          <p:nvPr/>
        </p:nvSpPr>
        <p:spPr>
          <a:xfrm>
            <a:off x="1257557" y="4015754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15C11676-FCAE-504E-9EE8-F6C3D492A510}"/>
              </a:ext>
            </a:extLst>
          </p:cNvPr>
          <p:cNvSpPr/>
          <p:nvPr/>
        </p:nvSpPr>
        <p:spPr>
          <a:xfrm>
            <a:off x="1268443" y="503901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00170AC-9B2F-AA46-9087-9B28446CA46B}"/>
                  </a:ext>
                </a:extLst>
              </p:cNvPr>
              <p:cNvSpPr txBox="1"/>
              <p:nvPr/>
            </p:nvSpPr>
            <p:spPr>
              <a:xfrm>
                <a:off x="76282" y="6023700"/>
                <a:ext cx="6094361" cy="6724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𝐿𝐻𝑆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𝑒𝑙𝑒𝑚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𝑙𝑒𝑚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/>
                                <m:e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7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𝐼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𝐶</m:t>
                                      </m:r>
                                    </m:sub>
                                    <m:sup/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𝑖𝑝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𝐼𝑃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𝐼𝑅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𝐼𝑃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𝐼𝐶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𝑑𝑒𝑡𝐽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𝑖𝑝</m:t>
                                          </m:r>
                                        </m:sub>
                                      </m:sSub>
                                    </m:e>
                                  </m:nary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00170AC-9B2F-AA46-9087-9B28446CA4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82" y="6023700"/>
                <a:ext cx="6094361" cy="672492"/>
              </a:xfrm>
              <a:prstGeom prst="rect">
                <a:avLst/>
              </a:prstGeom>
              <a:blipFill>
                <a:blip r:embed="rId2"/>
                <a:stretch>
                  <a:fillRect l="-417" t="-144444" r="-208" b="-198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3C2280-FB1C-434E-821D-F749A5B86395}"/>
              </a:ext>
            </a:extLst>
          </p:cNvPr>
          <p:cNvCxnSpPr/>
          <p:nvPr/>
        </p:nvCxnSpPr>
        <p:spPr>
          <a:xfrm>
            <a:off x="2388392" y="1733750"/>
            <a:ext cx="45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EE360E70-7509-4745-93AA-F9700578D164}"/>
              </a:ext>
            </a:extLst>
          </p:cNvPr>
          <p:cNvSpPr/>
          <p:nvPr/>
        </p:nvSpPr>
        <p:spPr>
          <a:xfrm>
            <a:off x="2296952" y="1669520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41244B0-3202-7541-8B5B-FDCD50843300}"/>
              </a:ext>
            </a:extLst>
          </p:cNvPr>
          <p:cNvSpPr/>
          <p:nvPr/>
        </p:nvSpPr>
        <p:spPr>
          <a:xfrm>
            <a:off x="6868952" y="1632990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80385F1-C07E-A94E-9CA6-EC0322C74D1C}"/>
              </a:ext>
            </a:extLst>
          </p:cNvPr>
          <p:cNvSpPr/>
          <p:nvPr/>
        </p:nvSpPr>
        <p:spPr>
          <a:xfrm>
            <a:off x="4582952" y="1641990"/>
            <a:ext cx="182880" cy="183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D05B24-8A3B-AF4C-908A-BCFBFF2BBA70}"/>
              </a:ext>
            </a:extLst>
          </p:cNvPr>
          <p:cNvSpPr txBox="1"/>
          <p:nvPr/>
        </p:nvSpPr>
        <p:spPr>
          <a:xfrm>
            <a:off x="2150186" y="130222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j-1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6727FD-3D52-6747-9EC1-3C1B9C5DD70C}"/>
              </a:ext>
            </a:extLst>
          </p:cNvPr>
          <p:cNvSpPr txBox="1"/>
          <p:nvPr/>
        </p:nvSpPr>
        <p:spPr>
          <a:xfrm>
            <a:off x="4539579" y="1302228"/>
            <a:ext cx="269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53C52C8-38C7-E541-A5EB-7905A58D81CD}"/>
              </a:ext>
            </a:extLst>
          </p:cNvPr>
          <p:cNvSpPr txBox="1"/>
          <p:nvPr/>
        </p:nvSpPr>
        <p:spPr>
          <a:xfrm>
            <a:off x="6722186" y="1281659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j+1</a:t>
            </a:r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BAD989CE-DE6B-8F41-8BF3-D5B29836B86F}"/>
              </a:ext>
            </a:extLst>
          </p:cNvPr>
          <p:cNvSpPr/>
          <p:nvPr/>
        </p:nvSpPr>
        <p:spPr>
          <a:xfrm>
            <a:off x="5793358" y="1677648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4B6C8317-5DB9-4D4B-8FC5-14889EFE80F2}"/>
              </a:ext>
            </a:extLst>
          </p:cNvPr>
          <p:cNvSpPr/>
          <p:nvPr/>
        </p:nvSpPr>
        <p:spPr>
          <a:xfrm>
            <a:off x="3445928" y="1670993"/>
            <a:ext cx="91440" cy="9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E45CFF-4C53-4147-BFCD-94E2EBF2328E}"/>
              </a:ext>
            </a:extLst>
          </p:cNvPr>
          <p:cNvSpPr txBox="1"/>
          <p:nvPr/>
        </p:nvSpPr>
        <p:spPr>
          <a:xfrm>
            <a:off x="5628157" y="1272658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  <a:r>
              <a:rPr lang="en-US" baseline="-25000" dirty="0"/>
              <a:t>j+1/2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5E28439-B308-A54B-843E-3337B3E8C463}"/>
              </a:ext>
            </a:extLst>
          </p:cNvPr>
          <p:cNvSpPr txBox="1"/>
          <p:nvPr/>
        </p:nvSpPr>
        <p:spPr>
          <a:xfrm>
            <a:off x="3223444" y="1286302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Z</a:t>
            </a:r>
            <a:r>
              <a:rPr lang="en-US" baseline="-25000"/>
              <a:t>j-1/2</a:t>
            </a:r>
            <a:endParaRPr lang="en-US" baseline="-25000" dirty="0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04BD5DE0-5826-6448-BB6E-48B1A58390F8}"/>
              </a:ext>
            </a:extLst>
          </p:cNvPr>
          <p:cNvSpPr/>
          <p:nvPr/>
        </p:nvSpPr>
        <p:spPr>
          <a:xfrm>
            <a:off x="2785976" y="1688030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iamond 39">
            <a:extLst>
              <a:ext uri="{FF2B5EF4-FFF2-40B4-BE49-F238E27FC236}">
                <a16:creationId xmlns:a16="http://schemas.microsoft.com/office/drawing/2014/main" id="{2CA6A2A0-960B-E44F-A4A8-6B8A3814F650}"/>
              </a:ext>
            </a:extLst>
          </p:cNvPr>
          <p:cNvSpPr/>
          <p:nvPr/>
        </p:nvSpPr>
        <p:spPr>
          <a:xfrm>
            <a:off x="4179349" y="1688026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iamond 40">
            <a:extLst>
              <a:ext uri="{FF2B5EF4-FFF2-40B4-BE49-F238E27FC236}">
                <a16:creationId xmlns:a16="http://schemas.microsoft.com/office/drawing/2014/main" id="{8B0B0F65-9CE9-CD44-A7EB-465191A86961}"/>
              </a:ext>
            </a:extLst>
          </p:cNvPr>
          <p:cNvSpPr/>
          <p:nvPr/>
        </p:nvSpPr>
        <p:spPr>
          <a:xfrm>
            <a:off x="5071975" y="1698913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iamond 41">
            <a:extLst>
              <a:ext uri="{FF2B5EF4-FFF2-40B4-BE49-F238E27FC236}">
                <a16:creationId xmlns:a16="http://schemas.microsoft.com/office/drawing/2014/main" id="{F34D7E81-0978-7F45-9F52-89F28B5897A5}"/>
              </a:ext>
            </a:extLst>
          </p:cNvPr>
          <p:cNvSpPr/>
          <p:nvPr/>
        </p:nvSpPr>
        <p:spPr>
          <a:xfrm>
            <a:off x="6465348" y="1698909"/>
            <a:ext cx="91440" cy="914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D803689-38AA-314A-9013-E5A4EC688362}"/>
              </a:ext>
            </a:extLst>
          </p:cNvPr>
          <p:cNvSpPr txBox="1"/>
          <p:nvPr/>
        </p:nvSpPr>
        <p:spPr>
          <a:xfrm>
            <a:off x="3478586" y="221790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AA7DA905-DD51-5A4E-B592-108B34F2EC81}"/>
              </a:ext>
            </a:extLst>
          </p:cNvPr>
          <p:cNvSpPr/>
          <p:nvPr/>
        </p:nvSpPr>
        <p:spPr>
          <a:xfrm rot="16200000">
            <a:off x="3344088" y="994444"/>
            <a:ext cx="382279" cy="22565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9752C0-978F-364B-BAED-8319D4FBF53B}"/>
              </a:ext>
            </a:extLst>
          </p:cNvPr>
          <p:cNvSpPr txBox="1"/>
          <p:nvPr/>
        </p:nvSpPr>
        <p:spPr>
          <a:xfrm>
            <a:off x="4876854" y="5246859"/>
            <a:ext cx="4167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CMM reduces numerical dispersion at the cost of reduced diagonal dominance; FEM is symmetric by construct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4557859-EBD5-8042-B1AC-98BCE252F38E}"/>
              </a:ext>
            </a:extLst>
          </p:cNvPr>
          <p:cNvSpPr txBox="1"/>
          <p:nvPr/>
        </p:nvSpPr>
        <p:spPr>
          <a:xfrm>
            <a:off x="5051664" y="6503009"/>
            <a:ext cx="3817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(see </a:t>
            </a:r>
            <a:r>
              <a:rPr lang="en-US" dirty="0" err="1"/>
              <a:t>femMM.C</a:t>
            </a:r>
            <a:r>
              <a:rPr lang="en-US" dirty="0"/>
              <a:t> under Canvas Pages)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A7647D-1691-E542-83B5-01264ED82A19}"/>
              </a:ext>
            </a:extLst>
          </p:cNvPr>
          <p:cNvSpPr txBox="1"/>
          <p:nvPr/>
        </p:nvSpPr>
        <p:spPr>
          <a:xfrm>
            <a:off x="4876854" y="4229780"/>
            <a:ext cx="336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“row sum lump” </a:t>
            </a:r>
            <a:r>
              <a:rPr lang="en-US" dirty="0" err="1"/>
              <a:t>A</a:t>
            </a:r>
            <a:r>
              <a:rPr lang="en-US" baseline="-25000" dirty="0" err="1"/>
              <a:t>ii</a:t>
            </a:r>
            <a:r>
              <a:rPr lang="en-US" dirty="0"/>
              <a:t> += </a:t>
            </a:r>
            <a:r>
              <a:rPr lang="en-US" dirty="0" err="1"/>
              <a:t>A</a:t>
            </a:r>
            <a:r>
              <a:rPr lang="en-US" baseline="-25000" dirty="0" err="1"/>
              <a:t>ij</a:t>
            </a:r>
            <a:r>
              <a:rPr lang="en-US" dirty="0"/>
              <a:t>, j!=</a:t>
            </a:r>
            <a:r>
              <a:rPr lang="en-US" dirty="0" err="1"/>
              <a:t>i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8A618DB-CCEC-5748-A090-C3DDFD769129}"/>
              </a:ext>
            </a:extLst>
          </p:cNvPr>
          <p:cNvSpPr txBox="1"/>
          <p:nvPr/>
        </p:nvSpPr>
        <p:spPr>
          <a:xfrm>
            <a:off x="1386541" y="563755"/>
            <a:ext cx="61093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" pitchFamily="2" charset="0"/>
              </a:rPr>
              <a:t>﻿        - </a:t>
            </a:r>
            <a:r>
              <a:rPr lang="en-US" sz="1600" dirty="0" err="1">
                <a:latin typeface="Courier" pitchFamily="2" charset="0"/>
              </a:rPr>
              <a:t>element_source_terms</a:t>
            </a:r>
            <a:r>
              <a:rPr lang="en-US" sz="1600" dirty="0">
                <a:latin typeface="Courier" pitchFamily="2" charset="0"/>
              </a:rPr>
              <a:t>:</a:t>
            </a:r>
          </a:p>
          <a:p>
            <a:r>
              <a:rPr lang="en-US" sz="1600" dirty="0">
                <a:latin typeface="Courier" pitchFamily="2" charset="0"/>
              </a:rPr>
              <a:t>            momentum: [</a:t>
            </a:r>
            <a:r>
              <a:rPr lang="en-US" sz="1600" dirty="0" err="1">
                <a:latin typeface="Courier" pitchFamily="2" charset="0"/>
              </a:rPr>
              <a:t>momentum_time_derivative</a:t>
            </a:r>
            <a:r>
              <a:rPr lang="en-US" sz="1600" dirty="0">
                <a:latin typeface="Courier" pitchFamily="2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8200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2018_4x3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2018" id="{0FFEE870-C493-D14B-ABEE-ECDD0A28A84D}" vid="{651A9348-1C84-5A4F-98B3-A94AD4D118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</Template>
  <TotalTime>3598</TotalTime>
  <Words>1114</Words>
  <Application>Microsoft Macintosh PowerPoint</Application>
  <PresentationFormat>On-screen Show (4:3)</PresentationFormat>
  <Paragraphs>122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Cambria Math</vt:lpstr>
      <vt:lpstr>Courier</vt:lpstr>
      <vt:lpstr>Garamond</vt:lpstr>
      <vt:lpstr>Gill Sans MT</vt:lpstr>
      <vt:lpstr>Symbol</vt:lpstr>
      <vt:lpstr>Trebuchet MS</vt:lpstr>
      <vt:lpstr>Wingdings</vt:lpstr>
      <vt:lpstr>Sandia2018_4x3</vt:lpstr>
      <vt:lpstr>Equation</vt:lpstr>
      <vt:lpstr>Stanford ME469: Midterm Questions and Input File Walk-Through</vt:lpstr>
      <vt:lpstr>Questions and Input File Walk Through</vt:lpstr>
      <vt:lpstr>Q1: If the Strouhal number is the QoI, how do I compute that?</vt:lpstr>
      <vt:lpstr>Q2: How do I interpret the timing information?</vt:lpstr>
      <vt:lpstr>Q3: What is a nonlinear residual?</vt:lpstr>
      <vt:lpstr>Q4: What is Peclet blending again?</vt:lpstr>
      <vt:lpstr>Q5: What is a limiter? Did I miss that?</vt:lpstr>
      <vt:lpstr>Q6: Why not a FEM case?</vt:lpstr>
      <vt:lpstr>Q7: What is this lumped vs non-lumped option for the time derivative?</vt:lpstr>
      <vt:lpstr>Q8…QN?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Domino, Stefan Paul</cp:lastModifiedBy>
  <cp:revision>111</cp:revision>
  <dcterms:created xsi:type="dcterms:W3CDTF">2017-10-14T01:15:26Z</dcterms:created>
  <dcterms:modified xsi:type="dcterms:W3CDTF">2022-04-28T15:00:37Z</dcterms:modified>
</cp:coreProperties>
</file>

<file path=docProps/thumbnail.jpeg>
</file>